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layfair Display"/>
      <p:regular r:id="rId35"/>
      <p:bold r:id="rId36"/>
      <p:italic r:id="rId37"/>
      <p:boldItalic r:id="rId38"/>
    </p:embeddedFont>
    <p:embeddedFont>
      <p:font typeface="Montserrat"/>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italic.fntdata"/><Relationship Id="rId14" Type="http://schemas.openxmlformats.org/officeDocument/2006/relationships/slide" Target="slides/slide9.xml"/><Relationship Id="rId36" Type="http://schemas.openxmlformats.org/officeDocument/2006/relationships/font" Target="fonts/PlayfairDisplay-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PlayfairDispl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78f7641a4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78f7641a4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8f7641a4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8f7641a4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8f7641a4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8f7641a4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8f7641a4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8f7641a4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8f7641a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8f7641a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8f7641a4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8f7641a4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8f7641a4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8f7641a4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8f7641a4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8f7641a4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8f7641a4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8f7641a4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8f7641a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8f7641a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8f7641a4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f7641a4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8f7641a4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8f7641a4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8f7641a4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8f7641a4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8f7641a4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8f7641a4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8f7641a4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8f7641a4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8f7641a4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f7641a4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8f7641a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8f7641a4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8f7641a4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f7641a4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8f7641a4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8f7641a4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8f7641a4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8f7641a4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8f7641a4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8f7641a4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8f7641a4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8f7641a4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8f7641a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8f7641a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8f7641a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f7641a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8f7641a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8f7641a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8f7641a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f7641a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8f7641a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8f7641a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8f7641a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8f7641a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www.youtube.com/watch?v=rdHY6mCemzE" TargetMode="External"/><Relationship Id="rId4" Type="http://schemas.openxmlformats.org/officeDocument/2006/relationships/image" Target="../media/image2.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go.unimelb.edu.au/o3v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linkedin.com/in/alexshermon/"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title"/>
          </p:nvPr>
        </p:nvSpPr>
        <p:spPr>
          <a:xfrm>
            <a:off x="374050" y="434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RESEARCH COMPUTING SERVICES</a:t>
            </a:r>
            <a:endParaRPr/>
          </a:p>
        </p:txBody>
      </p:sp>
      <p:pic>
        <p:nvPicPr>
          <p:cNvPr descr="Research Platform Services sits in University Services at the University of Melbourne. We are here to help you with next generation digital skills, storage and data. Research can be lonely, but it doesn't have to be. Work smarter not harder with Research Platform Services. Sign up for FREE training with University Services: http://research.unimelb.edu.au/infrastructure/research-platform-services/training" id="59" name="Google Shape;59;p13" title="Research Platform Services">
            <a:hlinkClick r:id="rId3"/>
          </p:cNvPr>
          <p:cNvPicPr preferRelativeResize="0"/>
          <p:nvPr/>
        </p:nvPicPr>
        <p:blipFill>
          <a:blip r:embed="rId4">
            <a:alphaModFix/>
          </a:blip>
          <a:stretch>
            <a:fillRect/>
          </a:stretch>
        </p:blipFill>
        <p:spPr>
          <a:xfrm>
            <a:off x="1745675" y="1007350"/>
            <a:ext cx="5455225" cy="4091400"/>
          </a:xfrm>
          <a:prstGeom prst="rect">
            <a:avLst/>
          </a:prstGeom>
          <a:noFill/>
          <a:ln>
            <a:noFill/>
          </a:ln>
        </p:spPr>
      </p:pic>
      <p:pic>
        <p:nvPicPr>
          <p:cNvPr id="60" name="Google Shape;60;p13"/>
          <p:cNvPicPr preferRelativeResize="0"/>
          <p:nvPr/>
        </p:nvPicPr>
        <p:blipFill>
          <a:blip r:embed="rId5">
            <a:alphaModFix/>
          </a:blip>
          <a:stretch>
            <a:fillRect/>
          </a:stretch>
        </p:blipFill>
        <p:spPr>
          <a:xfrm>
            <a:off x="8042925" y="295138"/>
            <a:ext cx="851725" cy="85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between Cases and Classifications</a:t>
            </a:r>
            <a:endParaRPr/>
          </a:p>
        </p:txBody>
      </p:sp>
      <p:sp>
        <p:nvSpPr>
          <p:cNvPr id="125" name="Google Shape;125;p2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Classification = People</a:t>
            </a:r>
            <a:endParaRPr/>
          </a:p>
          <a:p>
            <a:pPr indent="0" lvl="0" marL="0" rtl="0" algn="l">
              <a:spcBef>
                <a:spcPts val="1600"/>
              </a:spcBef>
              <a:spcAft>
                <a:spcPts val="0"/>
              </a:spcAft>
              <a:buNone/>
            </a:pPr>
            <a:r>
              <a:rPr lang="en"/>
              <a:t>Cases = Barbara, Charles, Dorothy, Margaret</a:t>
            </a:r>
            <a:endParaRPr/>
          </a:p>
          <a:p>
            <a:pPr indent="0" lvl="0" marL="0" rtl="0" algn="l">
              <a:spcBef>
                <a:spcPts val="1600"/>
              </a:spcBef>
              <a:spcAft>
                <a:spcPts val="1600"/>
              </a:spcAft>
              <a:buNone/>
            </a:pPr>
            <a:r>
              <a:rPr lang="en"/>
              <a:t>Cases are the individual instances (or units) of a classification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1: Creating Cases </a:t>
            </a:r>
            <a:endParaRPr/>
          </a:p>
        </p:txBody>
      </p:sp>
      <p:sp>
        <p:nvSpPr>
          <p:cNvPr id="131" name="Google Shape;131;p2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Import the sample interviews from: </a:t>
            </a:r>
            <a:r>
              <a:rPr lang="en" sz="2400" u="sng">
                <a:solidFill>
                  <a:schemeClr val="accent5"/>
                </a:solidFill>
                <a:highlight>
                  <a:schemeClr val="lt1"/>
                </a:highlight>
                <a:hlinkClick r:id="rId3"/>
              </a:rPr>
              <a:t>http://go.unimelb.edu.au/o3vr</a:t>
            </a:r>
            <a:endParaRPr sz="2400">
              <a:solidFill>
                <a:schemeClr val="accent5"/>
              </a:solidFill>
            </a:endParaRPr>
          </a:p>
          <a:p>
            <a:pPr indent="-381000" lvl="0" marL="457200" rtl="0" algn="l">
              <a:spcBef>
                <a:spcPts val="0"/>
              </a:spcBef>
              <a:spcAft>
                <a:spcPts val="0"/>
              </a:spcAft>
              <a:buSzPts val="2400"/>
              <a:buAutoNum type="arabicPeriod"/>
            </a:pPr>
            <a:r>
              <a:rPr lang="en" sz="2400"/>
              <a:t>Create a case classification for person (or import if on windows)</a:t>
            </a:r>
            <a:endParaRPr sz="2400"/>
          </a:p>
          <a:p>
            <a:pPr indent="-381000" lvl="0" marL="457200" rtl="0" algn="l">
              <a:spcBef>
                <a:spcPts val="0"/>
              </a:spcBef>
              <a:spcAft>
                <a:spcPts val="0"/>
              </a:spcAft>
              <a:buSzPts val="2400"/>
              <a:buAutoNum type="arabicPeriod"/>
            </a:pPr>
            <a:r>
              <a:rPr lang="en" sz="2400"/>
              <a:t>Code the sample interviews at case nodes</a:t>
            </a:r>
            <a:endParaRPr sz="2400"/>
          </a:p>
          <a:p>
            <a:pPr indent="-381000" lvl="0" marL="457200" rtl="0" algn="l">
              <a:spcBef>
                <a:spcPts val="0"/>
              </a:spcBef>
              <a:spcAft>
                <a:spcPts val="0"/>
              </a:spcAft>
              <a:buSzPts val="2400"/>
              <a:buAutoNum type="arabicPeriod"/>
            </a:pPr>
            <a:r>
              <a:rPr lang="en" sz="2400"/>
              <a:t>Adjust the case attributes of your case nodes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Sentiment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Sentiment Analysis?</a:t>
            </a:r>
            <a:endParaRPr/>
          </a:p>
        </p:txBody>
      </p:sp>
      <p:sp>
        <p:nvSpPr>
          <p:cNvPr id="142" name="Google Shape;142;p2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Thematic coding at nodes doesn’t tell you the attitude </a:t>
            </a:r>
            <a:r>
              <a:rPr i="1" lang="en"/>
              <a:t>towards</a:t>
            </a:r>
            <a:r>
              <a:rPr lang="en"/>
              <a:t> the node</a:t>
            </a:r>
            <a:endParaRPr/>
          </a:p>
          <a:p>
            <a:pPr indent="0" lvl="0" marL="0" rtl="0" algn="l">
              <a:spcBef>
                <a:spcPts val="1600"/>
              </a:spcBef>
              <a:spcAft>
                <a:spcPts val="1600"/>
              </a:spcAft>
              <a:buNone/>
            </a:pPr>
            <a:r>
              <a:rPr lang="en"/>
              <a:t>Sentiment nodes help you to organise attitudes towards themes</a:t>
            </a:r>
            <a:endParaRPr/>
          </a:p>
        </p:txBody>
      </p:sp>
      <p:pic>
        <p:nvPicPr>
          <p:cNvPr id="143" name="Google Shape;143;p25"/>
          <p:cNvPicPr preferRelativeResize="0"/>
          <p:nvPr/>
        </p:nvPicPr>
        <p:blipFill>
          <a:blip r:embed="rId3">
            <a:alphaModFix/>
          </a:blip>
          <a:stretch>
            <a:fillRect/>
          </a:stretch>
        </p:blipFill>
        <p:spPr>
          <a:xfrm>
            <a:off x="2575750" y="2316700"/>
            <a:ext cx="3992500" cy="225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2: Sentiment Analysis</a:t>
            </a:r>
            <a:endParaRPr/>
          </a:p>
        </p:txBody>
      </p:sp>
      <p:sp>
        <p:nvSpPr>
          <p:cNvPr id="149" name="Google Shape;149;p2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Open the “Sentiment” tab under Codes</a:t>
            </a:r>
            <a:endParaRPr sz="2400"/>
          </a:p>
          <a:p>
            <a:pPr indent="-381000" lvl="0" marL="457200" rtl="0" algn="l">
              <a:spcBef>
                <a:spcPts val="0"/>
              </a:spcBef>
              <a:spcAft>
                <a:spcPts val="0"/>
              </a:spcAft>
              <a:buSzPts val="2400"/>
              <a:buAutoNum type="arabicPeriod"/>
            </a:pPr>
            <a:r>
              <a:rPr lang="en" sz="2400"/>
              <a:t>Try to code a few of the interview transcripts under sentiment nodes</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 Minute Tea Break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Visualisations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Visualisations do in NVivo?</a:t>
            </a:r>
            <a:endParaRPr/>
          </a:p>
          <a:p>
            <a:pPr indent="0" lvl="0" marL="0" rtl="0" algn="l">
              <a:spcBef>
                <a:spcPts val="0"/>
              </a:spcBef>
              <a:spcAft>
                <a:spcPts val="0"/>
              </a:spcAft>
              <a:buNone/>
            </a:pPr>
            <a:r>
              <a:t/>
            </a:r>
            <a:endParaRPr/>
          </a:p>
        </p:txBody>
      </p:sp>
      <p:sp>
        <p:nvSpPr>
          <p:cNvPr id="165" name="Google Shape;165;p2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Visualisations in NVivo help you to:</a:t>
            </a:r>
            <a:endParaRPr sz="2400"/>
          </a:p>
          <a:p>
            <a:pPr indent="-381000" lvl="0" marL="457200" rtl="0" algn="l">
              <a:spcBef>
                <a:spcPts val="1600"/>
              </a:spcBef>
              <a:spcAft>
                <a:spcPts val="0"/>
              </a:spcAft>
              <a:buSzPts val="2400"/>
              <a:buChar char="-"/>
            </a:pPr>
            <a:r>
              <a:rPr lang="en" sz="2400"/>
              <a:t>Explore your data</a:t>
            </a:r>
            <a:endParaRPr sz="2400"/>
          </a:p>
          <a:p>
            <a:pPr indent="-381000" lvl="0" marL="457200" rtl="0" algn="l">
              <a:spcBef>
                <a:spcPts val="0"/>
              </a:spcBef>
              <a:spcAft>
                <a:spcPts val="0"/>
              </a:spcAft>
              <a:buSzPts val="2400"/>
              <a:buChar char="-"/>
            </a:pPr>
            <a:r>
              <a:rPr lang="en" sz="2400"/>
              <a:t>Conduct analysis </a:t>
            </a:r>
            <a:endParaRPr sz="2400"/>
          </a:p>
          <a:p>
            <a:pPr indent="-381000" lvl="0" marL="457200" rtl="0" algn="l">
              <a:spcBef>
                <a:spcPts val="0"/>
              </a:spcBef>
              <a:spcAft>
                <a:spcPts val="0"/>
              </a:spcAft>
              <a:buSzPts val="2400"/>
              <a:buChar char="-"/>
            </a:pPr>
            <a:r>
              <a:rPr lang="en" sz="2400"/>
              <a:t>Compare your data </a:t>
            </a:r>
            <a:endParaRPr sz="2400"/>
          </a:p>
          <a:p>
            <a:pPr indent="0" lvl="0" marL="0" rtl="0" algn="l">
              <a:spcBef>
                <a:spcPts val="1600"/>
              </a:spcBef>
              <a:spcAft>
                <a:spcPts val="1600"/>
              </a:spcAft>
              <a:buNone/>
            </a:pPr>
            <a:r>
              <a:rPr lang="en" sz="2400"/>
              <a:t>Visualisations in NVivo work a lot better if you have coded both </a:t>
            </a:r>
            <a:r>
              <a:rPr b="1" lang="en" sz="2400"/>
              <a:t>nodes</a:t>
            </a:r>
            <a:r>
              <a:rPr lang="en" sz="2400"/>
              <a:t> and </a:t>
            </a:r>
            <a:r>
              <a:rPr b="1" lang="en" sz="2400"/>
              <a:t>cases</a:t>
            </a:r>
            <a:r>
              <a:rPr lang="en" sz="2400"/>
              <a:t> with </a:t>
            </a:r>
            <a:r>
              <a:rPr b="1" lang="en" sz="2400"/>
              <a:t>meaningful attributes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3: Creating a Hierarchy Chart </a:t>
            </a:r>
            <a:endParaRPr/>
          </a:p>
        </p:txBody>
      </p:sp>
      <p:sp>
        <p:nvSpPr>
          <p:cNvPr id="171" name="Google Shape;171;p30"/>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Open up the </a:t>
            </a:r>
            <a:r>
              <a:rPr i="1" lang="en" sz="2400"/>
              <a:t>Sample Project</a:t>
            </a:r>
            <a:endParaRPr i="1" sz="2400"/>
          </a:p>
          <a:p>
            <a:pPr indent="-381000" lvl="0" marL="457200" rtl="0" algn="l">
              <a:spcBef>
                <a:spcPts val="0"/>
              </a:spcBef>
              <a:spcAft>
                <a:spcPts val="0"/>
              </a:spcAft>
              <a:buSzPts val="2400"/>
              <a:buAutoNum type="arabicPeriod"/>
            </a:pPr>
            <a:r>
              <a:rPr lang="en" sz="2400"/>
              <a:t>Using the </a:t>
            </a:r>
            <a:r>
              <a:rPr i="1" lang="en" sz="2400"/>
              <a:t>Explore</a:t>
            </a:r>
            <a:r>
              <a:rPr lang="en" sz="2400"/>
              <a:t> tab, create a Hierarchy Chart </a:t>
            </a:r>
            <a:endParaRPr sz="2400"/>
          </a:p>
          <a:p>
            <a:pPr indent="0" lvl="0" marL="0" rtl="0" algn="l">
              <a:lnSpc>
                <a:spcPct val="100000"/>
              </a:lnSpc>
              <a:spcBef>
                <a:spcPts val="160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rPr b="1" lang="en" sz="2800">
                <a:highlight>
                  <a:schemeClr val="dk1"/>
                </a:highlight>
              </a:rPr>
              <a:t>Challenge 4: Creating a Bar Chart </a:t>
            </a:r>
            <a:endParaRPr b="1" sz="2800">
              <a:highlight>
                <a:schemeClr val="dk1"/>
              </a:highlight>
            </a:endParaRPr>
          </a:p>
          <a:p>
            <a:pPr indent="0" lvl="0" marL="0" rtl="0" algn="l">
              <a:lnSpc>
                <a:spcPct val="100000"/>
              </a:lnSpc>
              <a:spcBef>
                <a:spcPts val="0"/>
              </a:spcBef>
              <a:spcAft>
                <a:spcPts val="0"/>
              </a:spcAft>
              <a:buNone/>
            </a:pPr>
            <a:r>
              <a:t/>
            </a:r>
            <a:endParaRPr sz="2400">
              <a:solidFill>
                <a:schemeClr val="dk1"/>
              </a:solidFill>
            </a:endParaRPr>
          </a:p>
          <a:p>
            <a:pPr indent="-381000" lvl="0" marL="457200" rtl="0" algn="l">
              <a:spcBef>
                <a:spcPts val="0"/>
              </a:spcBef>
              <a:spcAft>
                <a:spcPts val="0"/>
              </a:spcAft>
              <a:buSzPts val="2400"/>
              <a:buAutoNum type="arabicPeriod"/>
            </a:pPr>
            <a:r>
              <a:rPr lang="en" sz="2400"/>
              <a:t>Using the </a:t>
            </a:r>
            <a:r>
              <a:rPr i="1" lang="en" sz="2400"/>
              <a:t>chart </a:t>
            </a:r>
            <a:r>
              <a:rPr lang="en" sz="2400"/>
              <a:t>button in the </a:t>
            </a:r>
            <a:r>
              <a:rPr i="1" lang="en" sz="2400"/>
              <a:t>Explore </a:t>
            </a:r>
            <a:r>
              <a:rPr lang="en" sz="2400"/>
              <a:t>tab, create a few charts</a:t>
            </a:r>
            <a:endParaRPr sz="2400"/>
          </a:p>
          <a:p>
            <a:pPr indent="-381000" lvl="0" marL="457200" rtl="0" algn="l">
              <a:spcBef>
                <a:spcPts val="0"/>
              </a:spcBef>
              <a:spcAft>
                <a:spcPts val="0"/>
              </a:spcAft>
              <a:buSzPts val="2400"/>
              <a:buAutoNum type="arabicPeriod"/>
            </a:pPr>
            <a:r>
              <a:rPr lang="en" sz="2400"/>
              <a:t>Try to adjust the appearance of the bar chart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5: Cross Tables</a:t>
            </a:r>
            <a:endParaRPr/>
          </a:p>
          <a:p>
            <a:pPr indent="0" lvl="0" marL="0" rtl="0" algn="l">
              <a:spcBef>
                <a:spcPts val="0"/>
              </a:spcBef>
              <a:spcAft>
                <a:spcPts val="0"/>
              </a:spcAft>
              <a:buNone/>
            </a:pPr>
            <a:r>
              <a:t/>
            </a:r>
            <a:endParaRPr/>
          </a:p>
        </p:txBody>
      </p:sp>
      <p:sp>
        <p:nvSpPr>
          <p:cNvPr id="177" name="Google Shape;177;p3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Using the </a:t>
            </a:r>
            <a:r>
              <a:rPr i="1" lang="en" sz="2400"/>
              <a:t>Explore </a:t>
            </a:r>
            <a:r>
              <a:rPr lang="en" sz="2400"/>
              <a:t>tab (I think it’s in </a:t>
            </a:r>
            <a:r>
              <a:rPr i="1" lang="en" sz="2400"/>
              <a:t>queries</a:t>
            </a:r>
            <a:r>
              <a:rPr lang="en" sz="2400"/>
              <a:t> on Mac), create a cross table between cases and nodes</a:t>
            </a:r>
            <a:endParaRPr sz="2400"/>
          </a:p>
          <a:p>
            <a:pPr indent="-381000" lvl="0" marL="457200" rtl="0" algn="l">
              <a:spcBef>
                <a:spcPts val="0"/>
              </a:spcBef>
              <a:spcAft>
                <a:spcPts val="0"/>
              </a:spcAft>
              <a:buSzPts val="2400"/>
              <a:buAutoNum type="arabicPeriod"/>
            </a:pPr>
            <a:r>
              <a:rPr lang="en" sz="2400"/>
              <a:t>Adjust the colour of the cross-table </a:t>
            </a:r>
            <a:endParaRPr sz="2400"/>
          </a:p>
          <a:p>
            <a:pPr indent="-381000" lvl="0" marL="457200" rtl="0" algn="l">
              <a:spcBef>
                <a:spcPts val="0"/>
              </a:spcBef>
              <a:spcAft>
                <a:spcPts val="0"/>
              </a:spcAft>
              <a:buSzPts val="2400"/>
              <a:buAutoNum type="arabicPeriod"/>
            </a:pPr>
            <a:r>
              <a:rPr lang="en" sz="2400"/>
              <a:t>Adjust the cell values to a percentage </a:t>
            </a:r>
            <a:endParaRPr sz="2400"/>
          </a:p>
          <a:p>
            <a:pPr indent="0" lvl="0" marL="457200" rtl="0" algn="l">
              <a:spcBef>
                <a:spcPts val="1600"/>
              </a:spcBef>
              <a:spcAft>
                <a:spcPts val="0"/>
              </a:spcAft>
              <a:buNone/>
            </a:pPr>
            <a:r>
              <a:t/>
            </a:r>
            <a:endParaRPr sz="2400"/>
          </a:p>
          <a:p>
            <a:pPr indent="0" lvl="0" marL="457200" rtl="0" algn="l">
              <a:spcBef>
                <a:spcPts val="1600"/>
              </a:spcBef>
              <a:spcAft>
                <a:spcPts val="1600"/>
              </a:spcAft>
              <a:buNone/>
            </a:pPr>
            <a:r>
              <a:rPr lang="en" sz="2400"/>
              <a:t>Extension: Try to create a cross table with two different attributes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Housekeeping</a:t>
            </a:r>
            <a:endParaRPr/>
          </a:p>
        </p:txBody>
      </p:sp>
      <p:sp>
        <p:nvSpPr>
          <p:cNvPr id="66" name="Google Shape;66;p1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sz="3600"/>
              <a:t>Bathrooms</a:t>
            </a:r>
            <a:endParaRPr sz="3600"/>
          </a:p>
          <a:p>
            <a:pPr indent="-457200" lvl="0" marL="457200" rtl="0" algn="l">
              <a:spcBef>
                <a:spcPts val="0"/>
              </a:spcBef>
              <a:spcAft>
                <a:spcPts val="0"/>
              </a:spcAft>
              <a:buSzPts val="3600"/>
              <a:buChar char="-"/>
            </a:pPr>
            <a:r>
              <a:rPr lang="en" sz="3600"/>
              <a:t>In case of emergency: 1888 Lawn is our Evacuation Point</a:t>
            </a:r>
            <a:endParaRPr sz="3600"/>
          </a:p>
          <a:p>
            <a:pPr indent="-457200" lvl="0" marL="457200" rtl="0" algn="l">
              <a:spcBef>
                <a:spcPts val="0"/>
              </a:spcBef>
              <a:spcAft>
                <a:spcPts val="0"/>
              </a:spcAft>
              <a:buSzPts val="3600"/>
              <a:buChar char="-"/>
            </a:pPr>
            <a:r>
              <a:rPr lang="en" sz="3600"/>
              <a:t>Photos: If you don’t want your photo taken, let us know!</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 Memos and Annotations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Memos?</a:t>
            </a:r>
            <a:endParaRPr/>
          </a:p>
        </p:txBody>
      </p:sp>
      <p:sp>
        <p:nvSpPr>
          <p:cNvPr id="188" name="Google Shape;188;p33"/>
          <p:cNvSpPr txBox="1"/>
          <p:nvPr>
            <p:ph idx="1" type="body"/>
          </p:nvPr>
        </p:nvSpPr>
        <p:spPr>
          <a:xfrm>
            <a:off x="311700" y="1234075"/>
            <a:ext cx="4783500" cy="3334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rgbClr val="3D3D3D"/>
                </a:solidFill>
              </a:rPr>
              <a:t>You can use memos to record ideas, insights, and interpretations of your data. By keeping this analysis separate from your data,  you can have a clear sense of what you’re “getting out” of your research. Memos can also be used in team projects to keep track of changes and ideas.</a:t>
            </a:r>
            <a:endParaRPr>
              <a:solidFill>
                <a:srgbClr val="3D3D3D"/>
              </a:solidFill>
            </a:endParaRPr>
          </a:p>
          <a:p>
            <a:pPr indent="0" lvl="0" marL="0" rtl="0" algn="l">
              <a:spcBef>
                <a:spcPts val="500"/>
              </a:spcBef>
              <a:spcAft>
                <a:spcPts val="0"/>
              </a:spcAft>
              <a:buClr>
                <a:schemeClr val="dk1"/>
              </a:buClr>
              <a:buSzPts val="1100"/>
              <a:buFont typeface="Arial"/>
              <a:buNone/>
            </a:pPr>
            <a:r>
              <a:t/>
            </a:r>
            <a:endParaRPr>
              <a:solidFill>
                <a:srgbClr val="3D3D3D"/>
              </a:solidFill>
            </a:endParaRPr>
          </a:p>
          <a:p>
            <a:pPr indent="0" lvl="0" marL="0" rtl="0" algn="l">
              <a:spcBef>
                <a:spcPts val="500"/>
              </a:spcBef>
              <a:spcAft>
                <a:spcPts val="0"/>
              </a:spcAft>
              <a:buClr>
                <a:schemeClr val="dk1"/>
              </a:buClr>
              <a:buSzPts val="1100"/>
              <a:buFont typeface="Arial"/>
              <a:buNone/>
            </a:pPr>
            <a:r>
              <a:rPr lang="en">
                <a:solidFill>
                  <a:srgbClr val="3D3D3D"/>
                </a:solidFill>
              </a:rPr>
              <a:t>You can link memos to materials, or leave them to stand on their own. </a:t>
            </a:r>
            <a:endParaRPr>
              <a:solidFill>
                <a:srgbClr val="3D3D3D"/>
              </a:solidFill>
            </a:endParaRPr>
          </a:p>
          <a:p>
            <a:pPr indent="0" lvl="0" marL="0" rtl="0" algn="l">
              <a:spcBef>
                <a:spcPts val="500"/>
              </a:spcBef>
              <a:spcAft>
                <a:spcPts val="1600"/>
              </a:spcAft>
              <a:buNone/>
            </a:pPr>
            <a:r>
              <a:t/>
            </a:r>
            <a:endParaRPr/>
          </a:p>
        </p:txBody>
      </p:sp>
      <p:pic>
        <p:nvPicPr>
          <p:cNvPr id="189" name="Google Shape;189;p33"/>
          <p:cNvPicPr preferRelativeResize="0"/>
          <p:nvPr/>
        </p:nvPicPr>
        <p:blipFill>
          <a:blip r:embed="rId3">
            <a:alphaModFix/>
          </a:blip>
          <a:stretch>
            <a:fillRect/>
          </a:stretch>
        </p:blipFill>
        <p:spPr>
          <a:xfrm>
            <a:off x="5095200" y="1497475"/>
            <a:ext cx="3744000" cy="280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6: Creating and Linking Memos</a:t>
            </a:r>
            <a:endParaRPr/>
          </a:p>
        </p:txBody>
      </p:sp>
      <p:sp>
        <p:nvSpPr>
          <p:cNvPr id="195" name="Google Shape;195;p3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Create a new memo </a:t>
            </a:r>
            <a:endParaRPr sz="2400"/>
          </a:p>
          <a:p>
            <a:pPr indent="-381000" lvl="0" marL="457200" rtl="0" algn="l">
              <a:spcBef>
                <a:spcPts val="0"/>
              </a:spcBef>
              <a:spcAft>
                <a:spcPts val="0"/>
              </a:spcAft>
              <a:buSzPts val="2400"/>
              <a:buAutoNum type="arabicPeriod"/>
            </a:pPr>
            <a:r>
              <a:rPr lang="en" sz="2400"/>
              <a:t>Link that memo to a file </a:t>
            </a:r>
            <a:endParaRPr sz="2400"/>
          </a:p>
          <a:p>
            <a:pPr indent="0" lvl="0" marL="457200" rtl="0" algn="l">
              <a:spcBef>
                <a:spcPts val="1600"/>
              </a:spcBef>
              <a:spcAft>
                <a:spcPts val="0"/>
              </a:spcAft>
              <a:buNone/>
            </a:pPr>
            <a:r>
              <a:t/>
            </a:r>
            <a:endParaRPr sz="2400"/>
          </a:p>
          <a:p>
            <a:pPr indent="0" lvl="0" marL="457200" rtl="0" algn="l">
              <a:spcBef>
                <a:spcPts val="1600"/>
              </a:spcBef>
              <a:spcAft>
                <a:spcPts val="1600"/>
              </a:spcAft>
              <a:buNone/>
            </a:pPr>
            <a:r>
              <a:rPr lang="en" sz="2400"/>
              <a:t>Hint: Link the memo from the file itself, not the memo window</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Annotations?</a:t>
            </a:r>
            <a:endParaRPr/>
          </a:p>
        </p:txBody>
      </p:sp>
      <p:sp>
        <p:nvSpPr>
          <p:cNvPr id="201" name="Google Shape;201;p35"/>
          <p:cNvSpPr txBox="1"/>
          <p:nvPr>
            <p:ph idx="1" type="body"/>
          </p:nvPr>
        </p:nvSpPr>
        <p:spPr>
          <a:xfrm>
            <a:off x="311700" y="1234075"/>
            <a:ext cx="3975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3D3D3D"/>
                </a:solidFill>
              </a:rPr>
              <a:t>Like memos, annotations let you jot down insights and ideas attached directly to the material that you are analysing</a:t>
            </a:r>
            <a:endParaRPr sz="2400"/>
          </a:p>
        </p:txBody>
      </p:sp>
      <p:pic>
        <p:nvPicPr>
          <p:cNvPr id="202" name="Google Shape;202;p35"/>
          <p:cNvPicPr preferRelativeResize="0"/>
          <p:nvPr/>
        </p:nvPicPr>
        <p:blipFill>
          <a:blip r:embed="rId3">
            <a:alphaModFix/>
          </a:blip>
          <a:stretch>
            <a:fillRect/>
          </a:stretch>
        </p:blipFill>
        <p:spPr>
          <a:xfrm>
            <a:off x="4708225" y="464287"/>
            <a:ext cx="4124076" cy="42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7: Creating Annotations</a:t>
            </a:r>
            <a:endParaRPr/>
          </a:p>
        </p:txBody>
      </p:sp>
      <p:sp>
        <p:nvSpPr>
          <p:cNvPr id="208" name="Google Shape;208;p36"/>
          <p:cNvSpPr txBox="1"/>
          <p:nvPr>
            <p:ph idx="1" type="body"/>
          </p:nvPr>
        </p:nvSpPr>
        <p:spPr>
          <a:xfrm>
            <a:off x="363650" y="112130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Highlight some text in a file and write an annotation for it</a:t>
            </a:r>
            <a:endParaRPr sz="3000"/>
          </a:p>
          <a:p>
            <a:pPr indent="-419100" lvl="0" marL="457200" rtl="0" algn="l">
              <a:spcBef>
                <a:spcPts val="0"/>
              </a:spcBef>
              <a:spcAft>
                <a:spcPts val="0"/>
              </a:spcAft>
              <a:buSzPts val="3000"/>
              <a:buAutoNum type="arabicPeriod"/>
            </a:pPr>
            <a:r>
              <a:rPr lang="en" sz="3000"/>
              <a:t>Toggle annotations on in the “view” section</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Look Back!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have we learnt today?</a:t>
            </a:r>
            <a:endParaRPr/>
          </a:p>
        </p:txBody>
      </p:sp>
      <p:sp>
        <p:nvSpPr>
          <p:cNvPr id="219" name="Google Shape;219;p3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I know how to code:</a:t>
            </a:r>
            <a:endParaRPr sz="2000"/>
          </a:p>
          <a:p>
            <a:pPr indent="-355600" lvl="1" marL="914400" rtl="0" algn="l">
              <a:spcBef>
                <a:spcPts val="0"/>
              </a:spcBef>
              <a:spcAft>
                <a:spcPts val="0"/>
              </a:spcAft>
              <a:buSzPts val="2000"/>
              <a:buAutoNum type="alphaLcPeriod"/>
            </a:pPr>
            <a:r>
              <a:rPr lang="en" sz="2000"/>
              <a:t>Cases</a:t>
            </a:r>
            <a:endParaRPr sz="2000"/>
          </a:p>
          <a:p>
            <a:pPr indent="-355600" lvl="1" marL="914400" rtl="0" algn="l">
              <a:spcBef>
                <a:spcPts val="0"/>
              </a:spcBef>
              <a:spcAft>
                <a:spcPts val="0"/>
              </a:spcAft>
              <a:buSzPts val="2000"/>
              <a:buAutoNum type="alphaLcPeriod"/>
            </a:pPr>
            <a:r>
              <a:rPr lang="en" sz="2000"/>
              <a:t>Sentiment Analysis</a:t>
            </a:r>
            <a:endParaRPr sz="2000"/>
          </a:p>
          <a:p>
            <a:pPr indent="-355600" lvl="0" marL="457200" rtl="0" algn="l">
              <a:spcBef>
                <a:spcPts val="0"/>
              </a:spcBef>
              <a:spcAft>
                <a:spcPts val="0"/>
              </a:spcAft>
              <a:buSzPts val="2000"/>
              <a:buAutoNum type="arabicPeriod"/>
            </a:pPr>
            <a:r>
              <a:rPr lang="en" sz="2000"/>
              <a:t>I know how to visualise with</a:t>
            </a:r>
            <a:endParaRPr sz="2000"/>
          </a:p>
          <a:p>
            <a:pPr indent="-355600" lvl="1" marL="914400" rtl="0" algn="l">
              <a:spcBef>
                <a:spcPts val="0"/>
              </a:spcBef>
              <a:spcAft>
                <a:spcPts val="0"/>
              </a:spcAft>
              <a:buSzPts val="2000"/>
              <a:buAutoNum type="alphaLcPeriod"/>
            </a:pPr>
            <a:r>
              <a:rPr lang="en" sz="2000"/>
              <a:t>Hierarchy Charts</a:t>
            </a:r>
            <a:endParaRPr sz="2000"/>
          </a:p>
          <a:p>
            <a:pPr indent="-355600" lvl="1" marL="914400" rtl="0" algn="l">
              <a:spcBef>
                <a:spcPts val="0"/>
              </a:spcBef>
              <a:spcAft>
                <a:spcPts val="0"/>
              </a:spcAft>
              <a:buSzPts val="2000"/>
              <a:buAutoNum type="alphaLcPeriod"/>
            </a:pPr>
            <a:r>
              <a:rPr lang="en" sz="2000"/>
              <a:t>Bar Charts</a:t>
            </a:r>
            <a:endParaRPr sz="2000"/>
          </a:p>
          <a:p>
            <a:pPr indent="-355600" lvl="1" marL="914400" rtl="0" algn="l">
              <a:spcBef>
                <a:spcPts val="0"/>
              </a:spcBef>
              <a:spcAft>
                <a:spcPts val="0"/>
              </a:spcAft>
              <a:buSzPts val="2000"/>
              <a:buAutoNum type="alphaLcPeriod"/>
            </a:pPr>
            <a:r>
              <a:rPr lang="en" sz="2000"/>
              <a:t>Cross Tables</a:t>
            </a:r>
            <a:endParaRPr sz="2000"/>
          </a:p>
          <a:p>
            <a:pPr indent="-355600" lvl="0" marL="457200" rtl="0" algn="l">
              <a:spcBef>
                <a:spcPts val="0"/>
              </a:spcBef>
              <a:spcAft>
                <a:spcPts val="0"/>
              </a:spcAft>
              <a:buSzPts val="2000"/>
              <a:buAutoNum type="arabicPeriod"/>
            </a:pPr>
            <a:r>
              <a:rPr lang="en" sz="2000"/>
              <a:t>I know how to record:</a:t>
            </a:r>
            <a:endParaRPr sz="2000"/>
          </a:p>
          <a:p>
            <a:pPr indent="-355600" lvl="1" marL="914400" rtl="0" algn="l">
              <a:spcBef>
                <a:spcPts val="0"/>
              </a:spcBef>
              <a:spcAft>
                <a:spcPts val="0"/>
              </a:spcAft>
              <a:buSzPts val="2000"/>
              <a:buAutoNum type="alphaLcPeriod"/>
            </a:pPr>
            <a:r>
              <a:rPr lang="en" sz="2000"/>
              <a:t>Memos</a:t>
            </a:r>
            <a:endParaRPr sz="2000"/>
          </a:p>
          <a:p>
            <a:pPr indent="-355600" lvl="1" marL="914400" rtl="0" algn="l">
              <a:spcBef>
                <a:spcPts val="0"/>
              </a:spcBef>
              <a:spcAft>
                <a:spcPts val="0"/>
              </a:spcAft>
              <a:buSzPts val="2000"/>
              <a:buAutoNum type="alphaLcPeriod"/>
            </a:pPr>
            <a:r>
              <a:rPr lang="en" sz="2000"/>
              <a:t>Annotations</a:t>
            </a:r>
            <a:endParaRPr sz="2000"/>
          </a:p>
          <a:p>
            <a:pPr indent="0" lvl="0" marL="914400" rtl="0" algn="l">
              <a:spcBef>
                <a:spcPts val="1600"/>
              </a:spcBef>
              <a:spcAft>
                <a:spcPts val="1600"/>
              </a:spcAft>
              <a:buNone/>
            </a:pPr>
            <a:r>
              <a:t/>
            </a:r>
            <a:endParaRPr/>
          </a:p>
        </p:txBody>
      </p:sp>
      <p:pic>
        <p:nvPicPr>
          <p:cNvPr id="220" name="Google Shape;220;p38"/>
          <p:cNvPicPr preferRelativeResize="0"/>
          <p:nvPr/>
        </p:nvPicPr>
        <p:blipFill>
          <a:blip r:embed="rId3">
            <a:alphaModFix/>
          </a:blip>
          <a:stretch>
            <a:fillRect/>
          </a:stretch>
        </p:blipFill>
        <p:spPr>
          <a:xfrm>
            <a:off x="4045375" y="1524250"/>
            <a:ext cx="4896774" cy="27544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 next?</a:t>
            </a:r>
            <a:endParaRPr/>
          </a:p>
        </p:txBody>
      </p:sp>
      <p:sp>
        <p:nvSpPr>
          <p:cNvPr id="226" name="Google Shape;226;p3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Congratulations! You are the first group to complete my introductory and intermediate NVivo training and the final workshop for 2019! </a:t>
            </a:r>
            <a:endParaRPr sz="2000"/>
          </a:p>
          <a:p>
            <a:pPr indent="0" lvl="0" marL="0" rtl="0" algn="l">
              <a:spcBef>
                <a:spcPts val="1600"/>
              </a:spcBef>
              <a:spcAft>
                <a:spcPts val="0"/>
              </a:spcAft>
              <a:buNone/>
            </a:pPr>
            <a:r>
              <a:rPr lang="en" sz="2000"/>
              <a:t>Next year:</a:t>
            </a:r>
            <a:endParaRPr sz="2000"/>
          </a:p>
          <a:p>
            <a:pPr indent="-355600" lvl="0" marL="457200" rtl="0" algn="l">
              <a:spcBef>
                <a:spcPts val="1600"/>
              </a:spcBef>
              <a:spcAft>
                <a:spcPts val="0"/>
              </a:spcAft>
              <a:buSzPts val="2000"/>
              <a:buChar char="-"/>
            </a:pPr>
            <a:r>
              <a:rPr lang="en" sz="2000"/>
              <a:t>I need ResLeads to help out at workshops and run </a:t>
            </a:r>
            <a:r>
              <a:rPr b="1" lang="en" sz="2000"/>
              <a:t>advanced meetups</a:t>
            </a:r>
            <a:r>
              <a:rPr lang="en" sz="2000"/>
              <a:t> on specialised features of NVivo </a:t>
            </a:r>
            <a:endParaRPr sz="2000"/>
          </a:p>
          <a:p>
            <a:pPr indent="-355600" lvl="0" marL="457200" rtl="0" algn="l">
              <a:spcBef>
                <a:spcPts val="0"/>
              </a:spcBef>
              <a:spcAft>
                <a:spcPts val="0"/>
              </a:spcAft>
              <a:buSzPts val="2000"/>
              <a:buChar char="-"/>
            </a:pPr>
            <a:r>
              <a:rPr lang="en" sz="2000"/>
              <a:t>Drop-in sessions where we can provide more personal support</a:t>
            </a:r>
            <a:endParaRPr sz="2000"/>
          </a:p>
          <a:p>
            <a:pPr indent="-355600" lvl="0" marL="457200" rtl="0" algn="l">
              <a:spcBef>
                <a:spcPts val="0"/>
              </a:spcBef>
              <a:spcAft>
                <a:spcPts val="0"/>
              </a:spcAft>
              <a:buSzPts val="2000"/>
              <a:buChar char="-"/>
            </a:pPr>
            <a:r>
              <a:rPr lang="en" sz="2000"/>
              <a:t>Faculty-tailored workshops</a:t>
            </a:r>
            <a:endParaRPr sz="2000"/>
          </a:p>
          <a:p>
            <a:pPr indent="-355600" lvl="0" marL="457200" rtl="0" algn="l">
              <a:spcBef>
                <a:spcPts val="0"/>
              </a:spcBef>
              <a:spcAft>
                <a:spcPts val="0"/>
              </a:spcAft>
              <a:buSzPts val="2000"/>
              <a:buChar char="-"/>
            </a:pPr>
            <a:r>
              <a:rPr lang="en" sz="2000"/>
              <a:t>Web Resources for NVivo at UniMelb (Particularly for Mac users)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Becoming a ResLead </a:t>
            </a:r>
            <a:endParaRPr/>
          </a:p>
        </p:txBody>
      </p:sp>
      <p:sp>
        <p:nvSpPr>
          <p:cNvPr id="232" name="Google Shape;232;p40"/>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ResLeads are community members who help out at workshops and take an active role in the NVivo community at the University of Melbourne:</a:t>
            </a:r>
            <a:endParaRPr sz="2000"/>
          </a:p>
          <a:p>
            <a:pPr indent="-355600" lvl="0" marL="457200" rtl="0" algn="l">
              <a:spcBef>
                <a:spcPts val="1600"/>
              </a:spcBef>
              <a:spcAft>
                <a:spcPts val="0"/>
              </a:spcAft>
              <a:buSzPts val="2000"/>
              <a:buChar char="-"/>
            </a:pPr>
            <a:r>
              <a:rPr lang="en" sz="2000"/>
              <a:t>I found that teaching a tool was the best way to learn! </a:t>
            </a:r>
            <a:endParaRPr sz="2000"/>
          </a:p>
          <a:p>
            <a:pPr indent="-355600" lvl="0" marL="457200" rtl="0" algn="l">
              <a:spcBef>
                <a:spcPts val="0"/>
              </a:spcBef>
              <a:spcAft>
                <a:spcPts val="0"/>
              </a:spcAft>
              <a:buSzPts val="2000"/>
              <a:buChar char="-"/>
            </a:pPr>
            <a:r>
              <a:rPr lang="en" sz="2000"/>
              <a:t>Paid opportunities to present at meetups and University events </a:t>
            </a:r>
            <a:endParaRPr sz="2000"/>
          </a:p>
          <a:p>
            <a:pPr indent="-355600" lvl="0" marL="457200" rtl="0" algn="l">
              <a:spcBef>
                <a:spcPts val="0"/>
              </a:spcBef>
              <a:spcAft>
                <a:spcPts val="0"/>
              </a:spcAft>
              <a:buSzPts val="2000"/>
              <a:buChar char="-"/>
            </a:pPr>
            <a:r>
              <a:rPr lang="en" sz="2000"/>
              <a:t>Get involved in promoting the community in your faculty</a:t>
            </a:r>
            <a:endParaRPr sz="2000"/>
          </a:p>
          <a:p>
            <a:pPr indent="0" lvl="0" marL="0" rtl="0" algn="l">
              <a:spcBef>
                <a:spcPts val="1600"/>
              </a:spcBef>
              <a:spcAft>
                <a:spcPts val="1600"/>
              </a:spcAft>
              <a:buNone/>
            </a:pPr>
            <a:r>
              <a:rPr lang="en" sz="2000"/>
              <a:t>If you’re interested in becoming a ResLead, have a chat with me at the end of this session, or send me a message on twitter @alexshermon or via email at alex.shermon@unimelb.edu.au</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p:txBody>
      </p:sp>
      <p:sp>
        <p:nvSpPr>
          <p:cNvPr id="238" name="Google Shape;238;p4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Your feedback is so useful for me, especially in these early workshops where I’m figuring out what works and what doesn’t. Please take a few minutes before you head off to fill in the feedback form: </a:t>
            </a:r>
            <a:endParaRPr sz="2400"/>
          </a:p>
          <a:p>
            <a:pPr indent="0" lvl="0" marL="0" rtl="0" algn="ctr">
              <a:lnSpc>
                <a:spcPct val="100000"/>
              </a:lnSpc>
              <a:spcBef>
                <a:spcPts val="1600"/>
              </a:spcBef>
              <a:spcAft>
                <a:spcPts val="0"/>
              </a:spcAft>
              <a:buNone/>
            </a:pPr>
            <a:r>
              <a:rPr lang="en" sz="4800">
                <a:solidFill>
                  <a:srgbClr val="6AA4C8"/>
                </a:solidFill>
                <a:latin typeface="Times New Roman"/>
                <a:ea typeface="Times New Roman"/>
                <a:cs typeface="Times New Roman"/>
                <a:sym typeface="Times New Roman"/>
              </a:rPr>
              <a:t>go.unimelb.edu.au/bym6</a:t>
            </a:r>
            <a:endParaRPr sz="4800">
              <a:solidFill>
                <a:srgbClr val="6AA4C8"/>
              </a:solidFill>
              <a:latin typeface="Times New Roman"/>
              <a:ea typeface="Times New Roman"/>
              <a:cs typeface="Times New Roman"/>
              <a:sym typeface="Times New Roman"/>
            </a:endParaRPr>
          </a:p>
          <a:p>
            <a:pPr indent="0" lvl="0" marL="0" rtl="0" algn="ctr">
              <a:lnSpc>
                <a:spcPct val="100000"/>
              </a:lnSpc>
              <a:spcBef>
                <a:spcPts val="300"/>
              </a:spcBef>
              <a:spcAft>
                <a:spcPts val="0"/>
              </a:spcAft>
              <a:buNone/>
            </a:pPr>
            <a:r>
              <a:t/>
            </a:r>
            <a:endParaRPr>
              <a:solidFill>
                <a:srgbClr val="6AA4C8"/>
              </a:solidFill>
              <a:latin typeface="Times New Roman"/>
              <a:ea typeface="Times New Roman"/>
              <a:cs typeface="Times New Roman"/>
              <a:sym typeface="Times New Roman"/>
            </a:endParaRPr>
          </a:p>
          <a:p>
            <a:pPr indent="0" lvl="0" marL="0" rtl="0" algn="l">
              <a:lnSpc>
                <a:spcPct val="100000"/>
              </a:lnSpc>
              <a:spcBef>
                <a:spcPts val="300"/>
              </a:spcBef>
              <a:spcAft>
                <a:spcPts val="0"/>
              </a:spcAft>
              <a:buClr>
                <a:schemeClr val="dk1"/>
              </a:buClr>
              <a:buSzPts val="1100"/>
              <a:buFont typeface="Arial"/>
              <a:buNone/>
            </a:pPr>
            <a:r>
              <a:rPr i="1" lang="en">
                <a:latin typeface="Times New Roman"/>
                <a:ea typeface="Times New Roman"/>
                <a:cs typeface="Times New Roman"/>
                <a:sym typeface="Times New Roman"/>
              </a:rPr>
              <a:t>Make sure to select NVivo Intermediate Training and not the Introductory one</a:t>
            </a:r>
            <a:r>
              <a:rPr i="1" lang="en">
                <a:solidFill>
                  <a:srgbClr val="6AA4C8"/>
                </a:solidFill>
                <a:latin typeface="Times New Roman"/>
                <a:ea typeface="Times New Roman"/>
                <a:cs typeface="Times New Roman"/>
                <a:sym typeface="Times New Roman"/>
              </a:rPr>
              <a:t> </a:t>
            </a:r>
            <a:endParaRPr i="1">
              <a:solidFill>
                <a:srgbClr val="6AA4C8"/>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Learn NVivo! </a:t>
            </a:r>
            <a:endParaRPr/>
          </a:p>
        </p:txBody>
      </p:sp>
      <p:sp>
        <p:nvSpPr>
          <p:cNvPr id="72" name="Google Shape;72;p15"/>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Intermediate 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 </a:t>
            </a:r>
            <a:endParaRPr/>
          </a:p>
        </p:txBody>
      </p:sp>
      <p:sp>
        <p:nvSpPr>
          <p:cNvPr id="78" name="Google Shape;78;p16"/>
          <p:cNvSpPr txBox="1"/>
          <p:nvPr>
            <p:ph idx="1" type="body"/>
          </p:nvPr>
        </p:nvSpPr>
        <p:spPr>
          <a:xfrm>
            <a:off x="311700" y="1234075"/>
            <a:ext cx="87699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Media and Communications Researcher </a:t>
            </a:r>
            <a:br>
              <a:rPr lang="en" sz="2400"/>
            </a:br>
            <a:r>
              <a:rPr lang="en" sz="2400"/>
              <a:t>at the Digital Studio</a:t>
            </a:r>
            <a:endParaRPr sz="2400"/>
          </a:p>
          <a:p>
            <a:pPr indent="-381000" lvl="0" marL="457200" rtl="0" algn="l">
              <a:spcBef>
                <a:spcPts val="0"/>
              </a:spcBef>
              <a:spcAft>
                <a:spcPts val="0"/>
              </a:spcAft>
              <a:buSzPts val="2400"/>
              <a:buChar char="-"/>
            </a:pPr>
            <a:r>
              <a:rPr lang="en" sz="2400"/>
              <a:t>Research Assistant </a:t>
            </a:r>
            <a:endParaRPr sz="2400"/>
          </a:p>
          <a:p>
            <a:pPr indent="-381000" lvl="0" marL="457200" rtl="0" algn="l">
              <a:spcBef>
                <a:spcPts val="0"/>
              </a:spcBef>
              <a:spcAft>
                <a:spcPts val="0"/>
              </a:spcAft>
              <a:buSzPts val="2400"/>
              <a:buChar char="-"/>
            </a:pPr>
            <a:r>
              <a:rPr lang="en" sz="2400"/>
              <a:t>NVivo and Omeka Research Community</a:t>
            </a:r>
            <a:br>
              <a:rPr lang="en" sz="2400"/>
            </a:br>
            <a:r>
              <a:rPr lang="en" sz="2400"/>
              <a:t> Coordinator</a:t>
            </a:r>
            <a:endParaRPr sz="2400"/>
          </a:p>
          <a:p>
            <a:pPr indent="-381000" lvl="0" marL="457200" rtl="0" algn="l">
              <a:spcBef>
                <a:spcPts val="0"/>
              </a:spcBef>
              <a:spcAft>
                <a:spcPts val="0"/>
              </a:spcAft>
              <a:buSzPts val="2400"/>
              <a:buChar char="-"/>
            </a:pPr>
            <a:r>
              <a:rPr lang="en" sz="2400"/>
              <a:t>Dog person</a:t>
            </a:r>
            <a:endParaRPr sz="2400"/>
          </a:p>
          <a:p>
            <a:pPr indent="0" lvl="0" marL="0" rtl="0" algn="l">
              <a:spcBef>
                <a:spcPts val="1600"/>
              </a:spcBef>
              <a:spcAft>
                <a:spcPts val="1600"/>
              </a:spcAft>
              <a:buNone/>
            </a:pPr>
            <a:r>
              <a:rPr lang="en" sz="1600"/>
              <a:t>You can follow me on twitter </a:t>
            </a:r>
            <a:r>
              <a:rPr lang="en" sz="1600">
                <a:solidFill>
                  <a:schemeClr val="accent5"/>
                </a:solidFill>
              </a:rPr>
              <a:t>@alexshermon,</a:t>
            </a:r>
            <a:r>
              <a:rPr lang="en" sz="1600"/>
              <a:t> on LinkedIn at  </a:t>
            </a:r>
            <a:r>
              <a:rPr lang="en" sz="1600" u="sng">
                <a:solidFill>
                  <a:schemeClr val="hlink"/>
                </a:solidFill>
                <a:latin typeface="Arial"/>
                <a:ea typeface="Arial"/>
                <a:cs typeface="Arial"/>
                <a:sym typeface="Arial"/>
                <a:hlinkClick r:id="rId3"/>
              </a:rPr>
              <a:t>linkedin.com/in/alexshermon/</a:t>
            </a:r>
            <a:r>
              <a:rPr lang="en" sz="1600"/>
              <a:t> and can get in touch via email at </a:t>
            </a:r>
            <a:r>
              <a:rPr lang="en" sz="1600">
                <a:solidFill>
                  <a:schemeClr val="accent5"/>
                </a:solidFill>
              </a:rPr>
              <a:t>alex.shermon@unimelb.edu.au</a:t>
            </a:r>
            <a:endParaRPr sz="1600">
              <a:solidFill>
                <a:schemeClr val="accent5"/>
              </a:solidFill>
            </a:endParaRPr>
          </a:p>
        </p:txBody>
      </p:sp>
      <p:pic>
        <p:nvPicPr>
          <p:cNvPr id="79" name="Google Shape;79;p16"/>
          <p:cNvPicPr preferRelativeResize="0"/>
          <p:nvPr/>
        </p:nvPicPr>
        <p:blipFill>
          <a:blip r:embed="rId4">
            <a:alphaModFix/>
          </a:blip>
          <a:stretch>
            <a:fillRect/>
          </a:stretch>
        </p:blipFill>
        <p:spPr>
          <a:xfrm>
            <a:off x="6671825" y="266250"/>
            <a:ext cx="2283625" cy="3420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Icebreakers (yay)</a:t>
            </a:r>
            <a:endParaRPr/>
          </a:p>
        </p:txBody>
      </p:sp>
      <p:sp>
        <p:nvSpPr>
          <p:cNvPr id="85" name="Google Shape;85;p17"/>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AutoNum type="arabicPeriod"/>
            </a:pPr>
            <a:r>
              <a:rPr lang="en" sz="3600"/>
              <a:t>Name</a:t>
            </a:r>
            <a:endParaRPr sz="3600"/>
          </a:p>
          <a:p>
            <a:pPr indent="-457200" lvl="0" marL="457200" rtl="0" algn="l">
              <a:spcBef>
                <a:spcPts val="0"/>
              </a:spcBef>
              <a:spcAft>
                <a:spcPts val="0"/>
              </a:spcAft>
              <a:buSzPts val="3600"/>
              <a:buAutoNum type="arabicPeriod"/>
            </a:pPr>
            <a:r>
              <a:rPr lang="en" sz="3600"/>
              <a:t>Faculty</a:t>
            </a:r>
            <a:endParaRPr sz="3600"/>
          </a:p>
          <a:p>
            <a:pPr indent="-457200" lvl="0" marL="457200" rtl="0" algn="l">
              <a:spcBef>
                <a:spcPts val="0"/>
              </a:spcBef>
              <a:spcAft>
                <a:spcPts val="0"/>
              </a:spcAft>
              <a:buSzPts val="3600"/>
              <a:buAutoNum type="arabicPeriod"/>
            </a:pPr>
            <a:r>
              <a:rPr lang="en" sz="3600"/>
              <a:t>Research </a:t>
            </a:r>
            <a:endParaRPr sz="3600"/>
          </a:p>
        </p:txBody>
      </p:sp>
      <p:pic>
        <p:nvPicPr>
          <p:cNvPr id="86" name="Google Shape;86;p17"/>
          <p:cNvPicPr preferRelativeResize="0"/>
          <p:nvPr/>
        </p:nvPicPr>
        <p:blipFill>
          <a:blip r:embed="rId3">
            <a:alphaModFix/>
          </a:blip>
          <a:stretch>
            <a:fillRect/>
          </a:stretch>
        </p:blipFill>
        <p:spPr>
          <a:xfrm>
            <a:off x="2958024" y="769100"/>
            <a:ext cx="5874275" cy="39195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a:t>
            </a:r>
            <a:endParaRPr/>
          </a:p>
        </p:txBody>
      </p:sp>
      <p:sp>
        <p:nvSpPr>
          <p:cNvPr id="92" name="Google Shape;92;p1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Cases and Case Classifications</a:t>
            </a:r>
            <a:endParaRPr sz="2400"/>
          </a:p>
          <a:p>
            <a:pPr indent="-381000" lvl="0" marL="457200" rtl="0" algn="l">
              <a:spcBef>
                <a:spcPts val="0"/>
              </a:spcBef>
              <a:spcAft>
                <a:spcPts val="0"/>
              </a:spcAft>
              <a:buSzPts val="2400"/>
              <a:buAutoNum type="arabicPeriod"/>
            </a:pPr>
            <a:r>
              <a:rPr lang="en" sz="2400"/>
              <a:t>Sentiment Analysis</a:t>
            </a:r>
            <a:endParaRPr sz="2400"/>
          </a:p>
          <a:p>
            <a:pPr indent="-381000" lvl="0" marL="457200" rtl="0" algn="l">
              <a:spcBef>
                <a:spcPts val="0"/>
              </a:spcBef>
              <a:spcAft>
                <a:spcPts val="0"/>
              </a:spcAft>
              <a:buSzPts val="2400"/>
              <a:buAutoNum type="arabicPeriod"/>
            </a:pPr>
            <a:r>
              <a:rPr lang="en" sz="2400"/>
              <a:t>Visualisations</a:t>
            </a:r>
            <a:endParaRPr sz="2400"/>
          </a:p>
          <a:p>
            <a:pPr indent="-381000" lvl="1" marL="914400" rtl="0" algn="l">
              <a:spcBef>
                <a:spcPts val="0"/>
              </a:spcBef>
              <a:spcAft>
                <a:spcPts val="0"/>
              </a:spcAft>
              <a:buSzPts val="2400"/>
              <a:buAutoNum type="alphaLcPeriod"/>
            </a:pPr>
            <a:r>
              <a:rPr lang="en" sz="2400"/>
              <a:t>Charts</a:t>
            </a:r>
            <a:endParaRPr sz="2400"/>
          </a:p>
          <a:p>
            <a:pPr indent="-381000" lvl="1" marL="914400" rtl="0" algn="l">
              <a:spcBef>
                <a:spcPts val="0"/>
              </a:spcBef>
              <a:spcAft>
                <a:spcPts val="0"/>
              </a:spcAft>
              <a:buSzPts val="2400"/>
              <a:buAutoNum type="alphaLcPeriod"/>
            </a:pPr>
            <a:r>
              <a:rPr lang="en" sz="2400"/>
              <a:t>Hierarchy Charts</a:t>
            </a:r>
            <a:endParaRPr sz="2400"/>
          </a:p>
          <a:p>
            <a:pPr indent="-381000" lvl="1" marL="914400" rtl="0" algn="l">
              <a:spcBef>
                <a:spcPts val="0"/>
              </a:spcBef>
              <a:spcAft>
                <a:spcPts val="0"/>
              </a:spcAft>
              <a:buSzPts val="2400"/>
              <a:buAutoNum type="alphaLcPeriod"/>
            </a:pPr>
            <a:r>
              <a:rPr lang="en" sz="2400"/>
              <a:t>Cross tables </a:t>
            </a:r>
            <a:endParaRPr sz="2400"/>
          </a:p>
          <a:p>
            <a:pPr indent="-342900" lvl="0" marL="457200" rtl="0" algn="l">
              <a:spcBef>
                <a:spcPts val="0"/>
              </a:spcBef>
              <a:spcAft>
                <a:spcPts val="0"/>
              </a:spcAft>
              <a:buSzPts val="1800"/>
              <a:buAutoNum type="arabicPeriod"/>
            </a:pPr>
            <a:r>
              <a:rPr lang="en" sz="2400"/>
              <a:t>Memos and Annotations</a:t>
            </a:r>
            <a:r>
              <a:rPr lang="en"/>
              <a:t> </a:t>
            </a:r>
            <a:endParaRPr/>
          </a:p>
        </p:txBody>
      </p:sp>
      <p:pic>
        <p:nvPicPr>
          <p:cNvPr id="93" name="Google Shape;93;p18"/>
          <p:cNvPicPr preferRelativeResize="0"/>
          <p:nvPr/>
        </p:nvPicPr>
        <p:blipFill>
          <a:blip r:embed="rId3">
            <a:alphaModFix/>
          </a:blip>
          <a:stretch>
            <a:fillRect/>
          </a:stretch>
        </p:blipFill>
        <p:spPr>
          <a:xfrm>
            <a:off x="4725125" y="1074813"/>
            <a:ext cx="3653326" cy="3653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533400" lvl="0" marL="457200" rtl="0" algn="ctr">
              <a:spcBef>
                <a:spcPts val="0"/>
              </a:spcBef>
              <a:spcAft>
                <a:spcPts val="0"/>
              </a:spcAft>
              <a:buSzPts val="4800"/>
              <a:buAutoNum type="arabicPeriod"/>
            </a:pPr>
            <a:r>
              <a:rPr lang="en"/>
              <a:t>Cases and Case Classifications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Cases?</a:t>
            </a:r>
            <a:endParaRPr/>
          </a:p>
        </p:txBody>
      </p:sp>
      <p:sp>
        <p:nvSpPr>
          <p:cNvPr id="104" name="Google Shape;104;p20"/>
          <p:cNvSpPr txBox="1"/>
          <p:nvPr>
            <p:ph idx="1" type="body"/>
          </p:nvPr>
        </p:nvSpPr>
        <p:spPr>
          <a:xfrm>
            <a:off x="311700" y="1234075"/>
            <a:ext cx="5713200" cy="3334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
                <a:solidFill>
                  <a:srgbClr val="3D3D3D"/>
                </a:solidFill>
              </a:rPr>
              <a:t>Cases are the 'units of observation' in your research study. They might represent:</a:t>
            </a:r>
            <a:endParaRPr>
              <a:solidFill>
                <a:srgbClr val="3D3D3D"/>
              </a:solidFill>
            </a:endParaRPr>
          </a:p>
          <a:p>
            <a:pPr indent="-342900" lvl="0" marL="457200" rtl="0" algn="l">
              <a:spcBef>
                <a:spcPts val="500"/>
              </a:spcBef>
              <a:spcAft>
                <a:spcPts val="0"/>
              </a:spcAft>
              <a:buClr>
                <a:srgbClr val="3D3D3D"/>
              </a:buClr>
              <a:buSzPts val="1800"/>
              <a:buChar char="-"/>
            </a:pPr>
            <a:r>
              <a:rPr b="1" lang="en">
                <a:solidFill>
                  <a:srgbClr val="3D3D3D"/>
                </a:solidFill>
              </a:rPr>
              <a:t>people</a:t>
            </a:r>
            <a:endParaRPr>
              <a:solidFill>
                <a:srgbClr val="3D3D3D"/>
              </a:solidFill>
            </a:endParaRPr>
          </a:p>
          <a:p>
            <a:pPr indent="-342900" lvl="0" marL="457200" rtl="0" algn="l">
              <a:spcBef>
                <a:spcPts val="0"/>
              </a:spcBef>
              <a:spcAft>
                <a:spcPts val="0"/>
              </a:spcAft>
              <a:buClr>
                <a:srgbClr val="3D3D3D"/>
              </a:buClr>
              <a:buSzPts val="1800"/>
              <a:buChar char="-"/>
            </a:pPr>
            <a:r>
              <a:rPr b="1" lang="en">
                <a:solidFill>
                  <a:srgbClr val="3D3D3D"/>
                </a:solidFill>
              </a:rPr>
              <a:t>places</a:t>
            </a:r>
            <a:r>
              <a:rPr lang="en">
                <a:solidFill>
                  <a:srgbClr val="3D3D3D"/>
                </a:solidFill>
              </a:rPr>
              <a:t> </a:t>
            </a:r>
            <a:endParaRPr>
              <a:solidFill>
                <a:srgbClr val="3D3D3D"/>
              </a:solidFill>
            </a:endParaRPr>
          </a:p>
          <a:p>
            <a:pPr indent="-342900" lvl="0" marL="457200" rtl="0" algn="l">
              <a:spcBef>
                <a:spcPts val="0"/>
              </a:spcBef>
              <a:spcAft>
                <a:spcPts val="0"/>
              </a:spcAft>
              <a:buClr>
                <a:srgbClr val="3D3D3D"/>
              </a:buClr>
              <a:buSzPts val="1800"/>
              <a:buChar char="-"/>
            </a:pPr>
            <a:r>
              <a:rPr b="1" lang="en">
                <a:solidFill>
                  <a:srgbClr val="3D3D3D"/>
                </a:solidFill>
              </a:rPr>
              <a:t>events</a:t>
            </a:r>
            <a:r>
              <a:rPr lang="en">
                <a:solidFill>
                  <a:srgbClr val="3D3D3D"/>
                </a:solidFill>
              </a:rPr>
              <a:t> </a:t>
            </a:r>
            <a:endParaRPr>
              <a:solidFill>
                <a:srgbClr val="3D3D3D"/>
              </a:solidFill>
            </a:endParaRPr>
          </a:p>
          <a:p>
            <a:pPr indent="-342900" lvl="0" marL="457200" rtl="0" algn="l">
              <a:spcBef>
                <a:spcPts val="0"/>
              </a:spcBef>
              <a:spcAft>
                <a:spcPts val="0"/>
              </a:spcAft>
              <a:buClr>
                <a:srgbClr val="3D3D3D"/>
              </a:buClr>
              <a:buSzPts val="1800"/>
              <a:buChar char="-"/>
            </a:pPr>
            <a:r>
              <a:rPr b="1" lang="en">
                <a:solidFill>
                  <a:srgbClr val="3D3D3D"/>
                </a:solidFill>
              </a:rPr>
              <a:t>organizations </a:t>
            </a:r>
            <a:endParaRPr>
              <a:solidFill>
                <a:srgbClr val="3D3D3D"/>
              </a:solidFill>
            </a:endParaRPr>
          </a:p>
          <a:p>
            <a:pPr indent="0" lvl="0" marL="0" rtl="0" algn="l">
              <a:spcBef>
                <a:spcPts val="500"/>
              </a:spcBef>
              <a:spcAft>
                <a:spcPts val="0"/>
              </a:spcAft>
              <a:buClr>
                <a:schemeClr val="dk1"/>
              </a:buClr>
              <a:buSzPts val="1100"/>
              <a:buFont typeface="Arial"/>
              <a:buNone/>
            </a:pPr>
            <a:r>
              <a:t/>
            </a:r>
            <a:endParaRPr>
              <a:solidFill>
                <a:srgbClr val="3D3D3D"/>
              </a:solidFill>
            </a:endParaRPr>
          </a:p>
          <a:p>
            <a:pPr indent="0" lvl="0" marL="0" rtl="0" algn="l">
              <a:spcBef>
                <a:spcPts val="500"/>
              </a:spcBef>
              <a:spcAft>
                <a:spcPts val="0"/>
              </a:spcAft>
              <a:buNone/>
            </a:pPr>
            <a:r>
              <a:rPr lang="en">
                <a:solidFill>
                  <a:srgbClr val="3D3D3D"/>
                </a:solidFill>
              </a:rPr>
              <a:t>Cases are a type of node. Cases can sometimes be referred to as “case nodes”</a:t>
            </a:r>
            <a:endParaRPr>
              <a:solidFill>
                <a:srgbClr val="3D3D3D"/>
              </a:solidFill>
            </a:endParaRPr>
          </a:p>
          <a:p>
            <a:pPr indent="0" lvl="0" marL="0" rtl="0" algn="l">
              <a:spcBef>
                <a:spcPts val="500"/>
              </a:spcBef>
              <a:spcAft>
                <a:spcPts val="0"/>
              </a:spcAft>
              <a:buClr>
                <a:schemeClr val="dk1"/>
              </a:buClr>
              <a:buSzPts val="1100"/>
              <a:buFont typeface="Arial"/>
              <a:buNone/>
            </a:pPr>
            <a:r>
              <a:t/>
            </a:r>
            <a:endParaRPr>
              <a:solidFill>
                <a:srgbClr val="3D3D3D"/>
              </a:solidFill>
            </a:endParaRPr>
          </a:p>
          <a:p>
            <a:pPr indent="0" lvl="0" marL="0" rtl="0" algn="l">
              <a:spcBef>
                <a:spcPts val="500"/>
              </a:spcBef>
              <a:spcAft>
                <a:spcPts val="1600"/>
              </a:spcAft>
              <a:buNone/>
            </a:pPr>
            <a:r>
              <a:t/>
            </a:r>
            <a:endParaRPr/>
          </a:p>
        </p:txBody>
      </p:sp>
      <p:pic>
        <p:nvPicPr>
          <p:cNvPr id="105" name="Google Shape;105;p20"/>
          <p:cNvPicPr preferRelativeResize="0"/>
          <p:nvPr/>
        </p:nvPicPr>
        <p:blipFill>
          <a:blip r:embed="rId3">
            <a:alphaModFix/>
          </a:blip>
          <a:stretch>
            <a:fillRect/>
          </a:stretch>
        </p:blipFill>
        <p:spPr>
          <a:xfrm>
            <a:off x="6188998" y="652188"/>
            <a:ext cx="2675656" cy="3839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Case Classifications?</a:t>
            </a:r>
            <a:endParaRPr/>
          </a:p>
        </p:txBody>
      </p:sp>
      <p:sp>
        <p:nvSpPr>
          <p:cNvPr id="111" name="Google Shape;111;p21"/>
          <p:cNvSpPr txBox="1"/>
          <p:nvPr>
            <p:ph idx="1" type="body"/>
          </p:nvPr>
        </p:nvSpPr>
        <p:spPr>
          <a:xfrm>
            <a:off x="311700" y="1234075"/>
            <a:ext cx="4837200" cy="3334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n">
                <a:solidFill>
                  <a:srgbClr val="333333"/>
                </a:solidFill>
              </a:rPr>
              <a:t>Case classifications let you store demographic information about the 'units of analysis' in your project.</a:t>
            </a:r>
            <a:endParaRPr>
              <a:solidFill>
                <a:srgbClr val="333333"/>
              </a:solidFill>
            </a:endParaRPr>
          </a:p>
          <a:p>
            <a:pPr indent="0" lvl="0" marL="0" rtl="0" algn="l">
              <a:spcBef>
                <a:spcPts val="1400"/>
              </a:spcBef>
              <a:spcAft>
                <a:spcPts val="0"/>
              </a:spcAft>
              <a:buClr>
                <a:schemeClr val="dk1"/>
              </a:buClr>
              <a:buSzPts val="1100"/>
              <a:buFont typeface="Arial"/>
              <a:buNone/>
            </a:pPr>
            <a:r>
              <a:rPr lang="en">
                <a:solidFill>
                  <a:srgbClr val="333333"/>
                </a:solidFill>
              </a:rPr>
              <a:t>For example, you could create cases for your interview participants, assign these cases to a classification called </a:t>
            </a:r>
            <a:r>
              <a:rPr i="1" lang="en">
                <a:solidFill>
                  <a:srgbClr val="333333"/>
                </a:solidFill>
              </a:rPr>
              <a:t>Person</a:t>
            </a:r>
            <a:r>
              <a:rPr lang="en">
                <a:solidFill>
                  <a:srgbClr val="333333"/>
                </a:solidFill>
              </a:rPr>
              <a:t>, and record values for </a:t>
            </a:r>
            <a:r>
              <a:rPr i="1" lang="en">
                <a:solidFill>
                  <a:srgbClr val="333333"/>
                </a:solidFill>
              </a:rPr>
              <a:t>Age</a:t>
            </a:r>
            <a:r>
              <a:rPr lang="en">
                <a:solidFill>
                  <a:srgbClr val="333333"/>
                </a:solidFill>
              </a:rPr>
              <a:t>, </a:t>
            </a:r>
            <a:r>
              <a:rPr i="1" lang="en">
                <a:solidFill>
                  <a:srgbClr val="333333"/>
                </a:solidFill>
              </a:rPr>
              <a:t>Gender,</a:t>
            </a:r>
            <a:r>
              <a:rPr lang="en">
                <a:solidFill>
                  <a:srgbClr val="333333"/>
                </a:solidFill>
              </a:rPr>
              <a:t> and </a:t>
            </a:r>
            <a:r>
              <a:rPr i="1" lang="en">
                <a:solidFill>
                  <a:srgbClr val="333333"/>
                </a:solidFill>
              </a:rPr>
              <a:t>occupation </a:t>
            </a:r>
            <a:r>
              <a:rPr lang="en">
                <a:solidFill>
                  <a:srgbClr val="333333"/>
                </a:solidFill>
              </a:rPr>
              <a:t>(these are called attributes)</a:t>
            </a:r>
            <a:endParaRPr>
              <a:solidFill>
                <a:srgbClr val="333333"/>
              </a:solidFill>
            </a:endParaRPr>
          </a:p>
          <a:p>
            <a:pPr indent="0" lvl="0" marL="0" rtl="0" algn="l">
              <a:spcBef>
                <a:spcPts val="1400"/>
              </a:spcBef>
              <a:spcAft>
                <a:spcPts val="0"/>
              </a:spcAft>
              <a:buClr>
                <a:schemeClr val="dk1"/>
              </a:buClr>
              <a:buSzPts val="1100"/>
              <a:buFont typeface="Arial"/>
              <a:buNone/>
            </a:pPr>
            <a:r>
              <a:rPr lang="en">
                <a:solidFill>
                  <a:srgbClr val="333333"/>
                </a:solidFill>
              </a:rPr>
              <a:t>What </a:t>
            </a:r>
            <a:r>
              <a:rPr b="1" lang="en">
                <a:solidFill>
                  <a:srgbClr val="333333"/>
                </a:solidFill>
              </a:rPr>
              <a:t>attributes </a:t>
            </a:r>
            <a:r>
              <a:rPr lang="en">
                <a:solidFill>
                  <a:srgbClr val="333333"/>
                </a:solidFill>
              </a:rPr>
              <a:t>are relevant depends on </a:t>
            </a:r>
            <a:r>
              <a:rPr b="1" lang="en">
                <a:solidFill>
                  <a:srgbClr val="333333"/>
                </a:solidFill>
              </a:rPr>
              <a:t>your research!</a:t>
            </a:r>
            <a:endParaRPr>
              <a:solidFill>
                <a:srgbClr val="333333"/>
              </a:solidFill>
            </a:endParaRPr>
          </a:p>
        </p:txBody>
      </p:sp>
      <p:pic>
        <p:nvPicPr>
          <p:cNvPr id="112" name="Google Shape;112;p21"/>
          <p:cNvPicPr preferRelativeResize="0"/>
          <p:nvPr/>
        </p:nvPicPr>
        <p:blipFill>
          <a:blip r:embed="rId3">
            <a:alphaModFix/>
          </a:blip>
          <a:stretch>
            <a:fillRect/>
          </a:stretch>
        </p:blipFill>
        <p:spPr>
          <a:xfrm>
            <a:off x="6172900" y="551850"/>
            <a:ext cx="1860125" cy="1860125"/>
          </a:xfrm>
          <a:prstGeom prst="rect">
            <a:avLst/>
          </a:prstGeom>
          <a:noFill/>
          <a:ln>
            <a:noFill/>
          </a:ln>
        </p:spPr>
      </p:pic>
      <p:sp>
        <p:nvSpPr>
          <p:cNvPr id="113" name="Google Shape;113;p21"/>
          <p:cNvSpPr txBox="1"/>
          <p:nvPr/>
        </p:nvSpPr>
        <p:spPr>
          <a:xfrm>
            <a:off x="5384825" y="2535400"/>
            <a:ext cx="12030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Academic Track Stage</a:t>
            </a:r>
            <a:endParaRPr>
              <a:latin typeface="Playfair Display"/>
              <a:ea typeface="Playfair Display"/>
              <a:cs typeface="Playfair Display"/>
              <a:sym typeface="Playfair Display"/>
            </a:endParaRPr>
          </a:p>
        </p:txBody>
      </p:sp>
      <p:sp>
        <p:nvSpPr>
          <p:cNvPr id="114" name="Google Shape;114;p21"/>
          <p:cNvSpPr txBox="1"/>
          <p:nvPr/>
        </p:nvSpPr>
        <p:spPr>
          <a:xfrm>
            <a:off x="7887603" y="2661325"/>
            <a:ext cx="9447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Gender</a:t>
            </a:r>
            <a:endParaRPr>
              <a:latin typeface="Playfair Display"/>
              <a:ea typeface="Playfair Display"/>
              <a:cs typeface="Playfair Display"/>
              <a:sym typeface="Playfair Display"/>
            </a:endParaRPr>
          </a:p>
        </p:txBody>
      </p:sp>
      <p:sp>
        <p:nvSpPr>
          <p:cNvPr id="115" name="Google Shape;115;p21"/>
          <p:cNvSpPr txBox="1"/>
          <p:nvPr/>
        </p:nvSpPr>
        <p:spPr>
          <a:xfrm>
            <a:off x="6684725" y="2615125"/>
            <a:ext cx="94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Faculty</a:t>
            </a:r>
            <a:endParaRPr>
              <a:latin typeface="Playfair Display"/>
              <a:ea typeface="Playfair Display"/>
              <a:cs typeface="Playfair Display"/>
              <a:sym typeface="Playfair Display"/>
            </a:endParaRPr>
          </a:p>
        </p:txBody>
      </p:sp>
      <p:cxnSp>
        <p:nvCxnSpPr>
          <p:cNvPr id="116" name="Google Shape;116;p21"/>
          <p:cNvCxnSpPr/>
          <p:nvPr/>
        </p:nvCxnSpPr>
        <p:spPr>
          <a:xfrm flipH="1">
            <a:off x="6185175" y="2212425"/>
            <a:ext cx="363300" cy="3714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21"/>
          <p:cNvCxnSpPr>
            <a:endCxn id="115" idx="0"/>
          </p:cNvCxnSpPr>
          <p:nvPr/>
        </p:nvCxnSpPr>
        <p:spPr>
          <a:xfrm>
            <a:off x="7157075" y="2067025"/>
            <a:ext cx="0" cy="5481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1"/>
          <p:cNvCxnSpPr>
            <a:endCxn id="114" idx="0"/>
          </p:cNvCxnSpPr>
          <p:nvPr/>
        </p:nvCxnSpPr>
        <p:spPr>
          <a:xfrm>
            <a:off x="7767753" y="2131525"/>
            <a:ext cx="592200" cy="5298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1"/>
          <p:cNvSpPr txBox="1"/>
          <p:nvPr/>
        </p:nvSpPr>
        <p:spPr>
          <a:xfrm>
            <a:off x="6781425" y="545675"/>
            <a:ext cx="1251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Person</a:t>
            </a:r>
            <a:endParaRPr>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